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4" r:id="rId1"/>
    <p:sldMasterId id="2147483656" r:id="rId2"/>
    <p:sldMasterId id="2147483667" r:id="rId3"/>
  </p:sldMasterIdLst>
  <p:notesMasterIdLst>
    <p:notesMasterId r:id="rId13"/>
  </p:notesMasterIdLst>
  <p:handoutMasterIdLst>
    <p:handoutMasterId r:id="rId14"/>
  </p:handoutMasterIdLst>
  <p:sldIdLst>
    <p:sldId id="352" r:id="rId4"/>
    <p:sldId id="337" r:id="rId5"/>
    <p:sldId id="345" r:id="rId6"/>
    <p:sldId id="353" r:id="rId7"/>
    <p:sldId id="354" r:id="rId8"/>
    <p:sldId id="355" r:id="rId9"/>
    <p:sldId id="358" r:id="rId10"/>
    <p:sldId id="359" r:id="rId11"/>
    <p:sldId id="376" r:id="rId12"/>
  </p:sldIdLst>
  <p:sldSz cx="9144000" cy="6858000" type="screen4x3"/>
  <p:notesSz cx="6797675" cy="9874250"/>
  <p:embeddedFontLst>
    <p:embeddedFont>
      <p:font typeface="HY견고딕" panose="02030600000101010101" pitchFamily="18" charset="-127"/>
      <p:regular r:id="rId15"/>
    </p:embeddedFont>
    <p:embeddedFont>
      <p:font typeface="HY헤드라인M" panose="02030600000101010101" pitchFamily="18" charset="-127"/>
      <p:regular r:id="rId16"/>
    </p:embeddedFont>
    <p:embeddedFont>
      <p:font typeface="맑은 고딕" panose="020B0503020000020004" pitchFamily="50" charset="-127"/>
      <p:regular r:id="rId17"/>
      <p:bold r:id="rId18"/>
    </p:embeddedFont>
    <p:embeddedFont>
      <p:font typeface="산돌고딕B" panose="020B0600000101010101" charset="-127"/>
      <p:regular r:id="rId19"/>
    </p:embeddedFont>
  </p:embeddedFontLst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9">
          <p15:clr>
            <a:srgbClr val="A4A3A4"/>
          </p15:clr>
        </p15:guide>
        <p15:guide id="3" orient="horz" pos="1389">
          <p15:clr>
            <a:srgbClr val="A4A3A4"/>
          </p15:clr>
        </p15:guide>
        <p15:guide id="4" orient="horz" pos="799">
          <p15:clr>
            <a:srgbClr val="A4A3A4"/>
          </p15:clr>
        </p15:guide>
        <p15:guide id="5" pos="2880">
          <p15:clr>
            <a:srgbClr val="A4A3A4"/>
          </p15:clr>
        </p15:guide>
        <p15:guide id="6" pos="1837">
          <p15:clr>
            <a:srgbClr val="A4A3A4"/>
          </p15:clr>
        </p15:guide>
        <p15:guide id="7" pos="4014">
          <p15:clr>
            <a:srgbClr val="A4A3A4"/>
          </p15:clr>
        </p15:guide>
        <p15:guide id="8" pos="1746">
          <p15:clr>
            <a:srgbClr val="A4A3A4"/>
          </p15:clr>
        </p15:guide>
        <p15:guide id="9" pos="158">
          <p15:clr>
            <a:srgbClr val="A4A3A4"/>
          </p15:clr>
        </p15:guide>
        <p15:guide id="10" pos="5375">
          <p15:clr>
            <a:srgbClr val="A4A3A4"/>
          </p15:clr>
        </p15:guide>
        <p15:guide id="11" pos="385">
          <p15:clr>
            <a:srgbClr val="A4A3A4"/>
          </p15:clr>
        </p15:guide>
        <p15:guide id="12" orient="horz" pos="618">
          <p15:clr>
            <a:srgbClr val="A4A3A4"/>
          </p15:clr>
        </p15:guide>
        <p15:guide id="13" pos="492">
          <p15:clr>
            <a:srgbClr val="A4A3A4"/>
          </p15:clr>
        </p15:guide>
        <p15:guide id="14" pos="6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FF"/>
    <a:srgbClr val="FF6600"/>
    <a:srgbClr val="0000FF"/>
    <a:srgbClr val="FF9900"/>
    <a:srgbClr val="E7FF01"/>
    <a:srgbClr val="591E07"/>
    <a:srgbClr val="FF0000"/>
    <a:srgbClr val="C89800"/>
    <a:srgbClr val="F26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6" autoAdjust="0"/>
    <p:restoredTop sz="94605" autoAdjust="0"/>
  </p:normalViewPr>
  <p:slideViewPr>
    <p:cSldViewPr showGuides="1">
      <p:cViewPr varScale="1">
        <p:scale>
          <a:sx n="72" d="100"/>
          <a:sy n="72" d="100"/>
        </p:scale>
        <p:origin x="378" y="72"/>
      </p:cViewPr>
      <p:guideLst>
        <p:guide orient="horz" pos="2160"/>
        <p:guide orient="horz" pos="119"/>
        <p:guide orient="horz" pos="1389"/>
        <p:guide orient="horz" pos="799"/>
        <p:guide pos="2880"/>
        <p:guide pos="1837"/>
        <p:guide pos="4014"/>
        <p:guide pos="1746"/>
        <p:guide pos="158"/>
        <p:guide pos="5375"/>
        <p:guide pos="385"/>
        <p:guide orient="horz" pos="618"/>
        <p:guide pos="492"/>
        <p:guide pos="65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016" y="-120"/>
      </p:cViewPr>
      <p:guideLst>
        <p:guide orient="horz" pos="311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font" Target="fonts/font5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371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371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F3BFE6C-102C-4C43-B529-DC4B7B0908AE}" type="datetimeFigureOut">
              <a:rPr lang="ko-KR" altLang="en-US"/>
              <a:pPr>
                <a:defRPr/>
              </a:pPr>
              <a:t>2021-11-04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60" cy="493713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2" y="9378824"/>
            <a:ext cx="2945660" cy="493713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78E4483-7600-471B-B468-848A8037AAF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8049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371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371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F438170-2EFF-4E0C-A507-26B8A648F7AF}" type="datetimeFigureOut">
              <a:rPr lang="ko-KR" altLang="en-US"/>
              <a:pPr>
                <a:defRPr/>
              </a:pPr>
              <a:t>2021-11-04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4" tIns="45912" rIns="91824" bIns="45912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824" tIns="45912" rIns="91824" bIns="45912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60" cy="493713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2" y="9378824"/>
            <a:ext cx="2945660" cy="493713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A8BDC47-2B72-4EAF-A84B-6D9705A6A32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7729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ko-KR" altLang="en-US" dirty="0" smtClean="0"/>
              <a:t>졸업 요건에 봉사활동  등 인성교육 반영할 수 있는 항목 추가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BDC47-2B72-4EAF-A84B-6D9705A6A327}" type="slidenum">
              <a:rPr lang="ko-KR" altLang="en-US" smtClean="0"/>
              <a:pPr>
                <a:defRPr/>
              </a:pPr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642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교육과정 개편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BDC47-2B72-4EAF-A84B-6D9705A6A327}" type="slidenum">
              <a:rPr lang="ko-KR" altLang="en-US" smtClean="0"/>
              <a:pPr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0098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개체 틀 6"/>
          <p:cNvSpPr>
            <a:spLocks noGrp="1"/>
          </p:cNvSpPr>
          <p:nvPr>
            <p:ph type="title"/>
          </p:nvPr>
        </p:nvSpPr>
        <p:spPr>
          <a:xfrm>
            <a:off x="525075" y="188640"/>
            <a:ext cx="8643966" cy="5424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32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defRPr>
            </a:lvl1pPr>
          </a:lstStyle>
          <a:p>
            <a:r>
              <a:rPr lang="en-US" altLang="ko-KR" dirty="0" smtClean="0"/>
              <a:t>TEXT</a:t>
            </a:r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fld id="{FE04B7B2-93EA-4507-8132-671450409DC3}" type="datetimeFigureOut">
              <a:rPr lang="ko-KR" altLang="en-US"/>
              <a:pPr>
                <a:defRPr/>
              </a:pPr>
              <a:t>2021-11-04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fld id="{9370FB78-9D03-45EE-8758-39B2AB40607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694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fld id="{2933998C-3C14-4374-AF01-50004ADB18C3}" type="datetimeFigureOut">
              <a:rPr lang="ko-KR" altLang="en-US"/>
              <a:pPr>
                <a:defRPr/>
              </a:pPr>
              <a:t>2021-11-04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fld id="{22E36136-96F0-44DA-AA91-98D7A8FE648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843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개체 틀 6"/>
          <p:cNvSpPr>
            <a:spLocks noGrp="1"/>
          </p:cNvSpPr>
          <p:nvPr>
            <p:ph type="title"/>
          </p:nvPr>
        </p:nvSpPr>
        <p:spPr>
          <a:xfrm>
            <a:off x="265429" y="144561"/>
            <a:ext cx="8569647" cy="5424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32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defRPr>
            </a:lvl1pPr>
          </a:lstStyle>
          <a:p>
            <a:r>
              <a:rPr lang="en-US" altLang="ko-KR" dirty="0" smtClean="0"/>
              <a:t>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7854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550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40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jpeg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8" descr="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직사각형 10"/>
          <p:cNvSpPr/>
          <p:nvPr userDrawn="1"/>
        </p:nvSpPr>
        <p:spPr bwMode="auto">
          <a:xfrm rot="16200000" flipH="1">
            <a:off x="4138746" y="-4277060"/>
            <a:ext cx="866508" cy="9361040"/>
          </a:xfrm>
          <a:prstGeom prst="rect">
            <a:avLst/>
          </a:prstGeom>
          <a:solidFill>
            <a:srgbClr val="DDDDDD">
              <a:alpha val="8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PPT_자유형\2009.01~\글로벌 비즈니스_001(고감도피티)\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그림 6" descr="1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/>
          <p:cNvSpPr/>
          <p:nvPr userDrawn="1"/>
        </p:nvSpPr>
        <p:spPr bwMode="auto">
          <a:xfrm rot="16200000" flipH="1">
            <a:off x="4138746" y="-4277060"/>
            <a:ext cx="866508" cy="9361040"/>
          </a:xfrm>
          <a:prstGeom prst="rect">
            <a:avLst/>
          </a:prstGeom>
          <a:solidFill>
            <a:srgbClr val="DDDDDD">
              <a:alpha val="8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5" r:id="rId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그룹 4"/>
          <p:cNvGrpSpPr>
            <a:grpSpLocks/>
          </p:cNvGrpSpPr>
          <p:nvPr/>
        </p:nvGrpSpPr>
        <p:grpSpPr bwMode="auto">
          <a:xfrm>
            <a:off x="2483768" y="1916832"/>
            <a:ext cx="4047653" cy="3428281"/>
            <a:chOff x="2333766" y="2000240"/>
            <a:chExt cx="3889613" cy="3357349"/>
          </a:xfrm>
        </p:grpSpPr>
        <p:sp>
          <p:nvSpPr>
            <p:cNvPr id="3" name="자유형 2"/>
            <p:cNvSpPr/>
            <p:nvPr/>
          </p:nvSpPr>
          <p:spPr>
            <a:xfrm>
              <a:off x="2511188" y="2000240"/>
              <a:ext cx="3712191" cy="3357349"/>
            </a:xfrm>
            <a:custGeom>
              <a:avLst/>
              <a:gdLst>
                <a:gd name="connsiteX0" fmla="*/ 1596788 w 3712191"/>
                <a:gd name="connsiteY0" fmla="*/ 0 h 3357349"/>
                <a:gd name="connsiteX1" fmla="*/ 1924334 w 3712191"/>
                <a:gd name="connsiteY1" fmla="*/ 0 h 3357349"/>
                <a:gd name="connsiteX2" fmla="*/ 3712191 w 3712191"/>
                <a:gd name="connsiteY2" fmla="*/ 3070746 h 3357349"/>
                <a:gd name="connsiteX3" fmla="*/ 3548418 w 3712191"/>
                <a:gd name="connsiteY3" fmla="*/ 3357349 h 3357349"/>
                <a:gd name="connsiteX4" fmla="*/ 0 w 3712191"/>
                <a:gd name="connsiteY4" fmla="*/ 3343702 h 3357349"/>
                <a:gd name="connsiteX5" fmla="*/ 1583140 w 3712191"/>
                <a:gd name="connsiteY5" fmla="*/ 709684 h 3357349"/>
                <a:gd name="connsiteX6" fmla="*/ 1774209 w 3712191"/>
                <a:gd name="connsiteY6" fmla="*/ 1050878 h 3357349"/>
                <a:gd name="connsiteX7" fmla="*/ 586854 w 3712191"/>
                <a:gd name="connsiteY7" fmla="*/ 3057099 h 3357349"/>
                <a:gd name="connsiteX8" fmla="*/ 3330054 w 3712191"/>
                <a:gd name="connsiteY8" fmla="*/ 3057099 h 3357349"/>
                <a:gd name="connsiteX9" fmla="*/ 1596788 w 3712191"/>
                <a:gd name="connsiteY9" fmla="*/ 0 h 3357349"/>
                <a:gd name="connsiteX0" fmla="*/ 1596788 w 3712191"/>
                <a:gd name="connsiteY0" fmla="*/ 0 h 3357349"/>
                <a:gd name="connsiteX1" fmla="*/ 1924334 w 3712191"/>
                <a:gd name="connsiteY1" fmla="*/ 0 h 3357349"/>
                <a:gd name="connsiteX2" fmla="*/ 3712191 w 3712191"/>
                <a:gd name="connsiteY2" fmla="*/ 3070746 h 3357349"/>
                <a:gd name="connsiteX3" fmla="*/ 3548418 w 3712191"/>
                <a:gd name="connsiteY3" fmla="*/ 3357349 h 3357349"/>
                <a:gd name="connsiteX4" fmla="*/ 0 w 3712191"/>
                <a:gd name="connsiteY4" fmla="*/ 3343702 h 3357349"/>
                <a:gd name="connsiteX5" fmla="*/ 1583140 w 3712191"/>
                <a:gd name="connsiteY5" fmla="*/ 709684 h 3357349"/>
                <a:gd name="connsiteX6" fmla="*/ 1777003 w 3712191"/>
                <a:gd name="connsiteY6" fmla="*/ 1046510 h 3357349"/>
                <a:gd name="connsiteX7" fmla="*/ 586854 w 3712191"/>
                <a:gd name="connsiteY7" fmla="*/ 3057099 h 3357349"/>
                <a:gd name="connsiteX8" fmla="*/ 3330054 w 3712191"/>
                <a:gd name="connsiteY8" fmla="*/ 3057099 h 3357349"/>
                <a:gd name="connsiteX9" fmla="*/ 1596788 w 3712191"/>
                <a:gd name="connsiteY9" fmla="*/ 0 h 3357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12191" h="3357349">
                  <a:moveTo>
                    <a:pt x="1596788" y="0"/>
                  </a:moveTo>
                  <a:lnTo>
                    <a:pt x="1924334" y="0"/>
                  </a:lnTo>
                  <a:lnTo>
                    <a:pt x="3712191" y="3070746"/>
                  </a:lnTo>
                  <a:lnTo>
                    <a:pt x="3548418" y="3357349"/>
                  </a:lnTo>
                  <a:lnTo>
                    <a:pt x="0" y="3343702"/>
                  </a:lnTo>
                  <a:lnTo>
                    <a:pt x="1583140" y="709684"/>
                  </a:lnTo>
                  <a:lnTo>
                    <a:pt x="1777003" y="1046510"/>
                  </a:lnTo>
                  <a:lnTo>
                    <a:pt x="586854" y="3057099"/>
                  </a:lnTo>
                  <a:lnTo>
                    <a:pt x="3330054" y="3057099"/>
                  </a:lnTo>
                  <a:lnTo>
                    <a:pt x="1596788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70C0"/>
                </a:gs>
                <a:gs pos="100000">
                  <a:srgbClr val="174999"/>
                </a:gs>
                <a:gs pos="100000">
                  <a:srgbClr val="0070C0"/>
                </a:gs>
              </a:gsLst>
              <a:lin ang="5400000" scaled="1"/>
              <a:tileRect/>
            </a:gra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4" name="자유형 3"/>
            <p:cNvSpPr/>
            <p:nvPr/>
          </p:nvSpPr>
          <p:spPr>
            <a:xfrm>
              <a:off x="2333766" y="2000240"/>
              <a:ext cx="3521200" cy="3347072"/>
            </a:xfrm>
            <a:custGeom>
              <a:avLst/>
              <a:gdLst>
                <a:gd name="connsiteX0" fmla="*/ 968991 w 3521123"/>
                <a:gd name="connsiteY0" fmla="*/ 2715905 h 3467381"/>
                <a:gd name="connsiteX1" fmla="*/ 764275 w 3521123"/>
                <a:gd name="connsiteY1" fmla="*/ 3070746 h 3467381"/>
                <a:gd name="connsiteX2" fmla="*/ 3521123 w 3521123"/>
                <a:gd name="connsiteY2" fmla="*/ 3057099 h 3467381"/>
                <a:gd name="connsiteX3" fmla="*/ 1774209 w 3521123"/>
                <a:gd name="connsiteY3" fmla="*/ 0 h 3467381"/>
                <a:gd name="connsiteX4" fmla="*/ 0 w 3521123"/>
                <a:gd name="connsiteY4" fmla="*/ 3070746 h 3467381"/>
                <a:gd name="connsiteX5" fmla="*/ 163773 w 3521123"/>
                <a:gd name="connsiteY5" fmla="*/ 3343702 h 3467381"/>
                <a:gd name="connsiteX6" fmla="*/ 1760561 w 3521123"/>
                <a:gd name="connsiteY6" fmla="*/ 709684 h 3467381"/>
                <a:gd name="connsiteX7" fmla="*/ 2934269 w 3521123"/>
                <a:gd name="connsiteY7" fmla="*/ 2715905 h 3467381"/>
                <a:gd name="connsiteX8" fmla="*/ 968991 w 3521123"/>
                <a:gd name="connsiteY8" fmla="*/ 2715905 h 3467381"/>
                <a:gd name="connsiteX0" fmla="*/ 971266 w 3523398"/>
                <a:gd name="connsiteY0" fmla="*/ 2715905 h 3189027"/>
                <a:gd name="connsiteX1" fmla="*/ 766550 w 3523398"/>
                <a:gd name="connsiteY1" fmla="*/ 3070746 h 3189027"/>
                <a:gd name="connsiteX2" fmla="*/ 3523398 w 3523398"/>
                <a:gd name="connsiteY2" fmla="*/ 3057099 h 3189027"/>
                <a:gd name="connsiteX3" fmla="*/ 1776484 w 3523398"/>
                <a:gd name="connsiteY3" fmla="*/ 0 h 3189027"/>
                <a:gd name="connsiteX4" fmla="*/ 2275 w 3523398"/>
                <a:gd name="connsiteY4" fmla="*/ 3070746 h 3189027"/>
                <a:gd name="connsiteX5" fmla="*/ 1762836 w 3523398"/>
                <a:gd name="connsiteY5" fmla="*/ 709684 h 3189027"/>
                <a:gd name="connsiteX6" fmla="*/ 2936544 w 3523398"/>
                <a:gd name="connsiteY6" fmla="*/ 2715905 h 3189027"/>
                <a:gd name="connsiteX7" fmla="*/ 971266 w 3523398"/>
                <a:gd name="connsiteY7" fmla="*/ 2715905 h 3189027"/>
                <a:gd name="connsiteX0" fmla="*/ 1007660 w 3559792"/>
                <a:gd name="connsiteY0" fmla="*/ 2715905 h 3209498"/>
                <a:gd name="connsiteX1" fmla="*/ 802944 w 3559792"/>
                <a:gd name="connsiteY1" fmla="*/ 3070746 h 3209498"/>
                <a:gd name="connsiteX2" fmla="*/ 3559792 w 3559792"/>
                <a:gd name="connsiteY2" fmla="*/ 3057099 h 3209498"/>
                <a:gd name="connsiteX3" fmla="*/ 1812878 w 3559792"/>
                <a:gd name="connsiteY3" fmla="*/ 0 h 3209498"/>
                <a:gd name="connsiteX4" fmla="*/ 38669 w 3559792"/>
                <a:gd name="connsiteY4" fmla="*/ 3070746 h 3209498"/>
                <a:gd name="connsiteX5" fmla="*/ 1580866 w 3559792"/>
                <a:gd name="connsiteY5" fmla="*/ 832514 h 3209498"/>
                <a:gd name="connsiteX6" fmla="*/ 1799230 w 3559792"/>
                <a:gd name="connsiteY6" fmla="*/ 709684 h 3209498"/>
                <a:gd name="connsiteX7" fmla="*/ 2972938 w 3559792"/>
                <a:gd name="connsiteY7" fmla="*/ 2715905 h 3209498"/>
                <a:gd name="connsiteX8" fmla="*/ 1007660 w 3559792"/>
                <a:gd name="connsiteY8" fmla="*/ 2715905 h 3209498"/>
                <a:gd name="connsiteX0" fmla="*/ 1053005 w 3605137"/>
                <a:gd name="connsiteY0" fmla="*/ 2715905 h 3706300"/>
                <a:gd name="connsiteX1" fmla="*/ 848289 w 3605137"/>
                <a:gd name="connsiteY1" fmla="*/ 3070746 h 3706300"/>
                <a:gd name="connsiteX2" fmla="*/ 3605137 w 3605137"/>
                <a:gd name="connsiteY2" fmla="*/ 3057099 h 3706300"/>
                <a:gd name="connsiteX3" fmla="*/ 1858223 w 3605137"/>
                <a:gd name="connsiteY3" fmla="*/ 0 h 3706300"/>
                <a:gd name="connsiteX4" fmla="*/ 84014 w 3605137"/>
                <a:gd name="connsiteY4" fmla="*/ 3070746 h 3706300"/>
                <a:gd name="connsiteX5" fmla="*/ 293427 w 3605137"/>
                <a:gd name="connsiteY5" fmla="*/ 3312790 h 3706300"/>
                <a:gd name="connsiteX6" fmla="*/ 1844575 w 3605137"/>
                <a:gd name="connsiteY6" fmla="*/ 709684 h 3706300"/>
                <a:gd name="connsiteX7" fmla="*/ 3018283 w 3605137"/>
                <a:gd name="connsiteY7" fmla="*/ 2715905 h 3706300"/>
                <a:gd name="connsiteX8" fmla="*/ 1053005 w 3605137"/>
                <a:gd name="connsiteY8" fmla="*/ 2715905 h 3706300"/>
                <a:gd name="connsiteX0" fmla="*/ 1053005 w 3605137"/>
                <a:gd name="connsiteY0" fmla="*/ 2715905 h 3706300"/>
                <a:gd name="connsiteX1" fmla="*/ 848289 w 3605137"/>
                <a:gd name="connsiteY1" fmla="*/ 3070746 h 3706300"/>
                <a:gd name="connsiteX2" fmla="*/ 3605137 w 3605137"/>
                <a:gd name="connsiteY2" fmla="*/ 3057099 h 3706300"/>
                <a:gd name="connsiteX3" fmla="*/ 1858223 w 3605137"/>
                <a:gd name="connsiteY3" fmla="*/ 0 h 3706300"/>
                <a:gd name="connsiteX4" fmla="*/ 84014 w 3605137"/>
                <a:gd name="connsiteY4" fmla="*/ 3070746 h 3706300"/>
                <a:gd name="connsiteX5" fmla="*/ 293427 w 3605137"/>
                <a:gd name="connsiteY5" fmla="*/ 3312790 h 3706300"/>
                <a:gd name="connsiteX6" fmla="*/ 1844575 w 3605137"/>
                <a:gd name="connsiteY6" fmla="*/ 709684 h 3706300"/>
                <a:gd name="connsiteX7" fmla="*/ 3018283 w 3605137"/>
                <a:gd name="connsiteY7" fmla="*/ 2715905 h 3706300"/>
                <a:gd name="connsiteX8" fmla="*/ 1053005 w 3605137"/>
                <a:gd name="connsiteY8" fmla="*/ 2715905 h 3706300"/>
                <a:gd name="connsiteX0" fmla="*/ 968991 w 3521123"/>
                <a:gd name="connsiteY0" fmla="*/ 2715905 h 3312790"/>
                <a:gd name="connsiteX1" fmla="*/ 764275 w 3521123"/>
                <a:gd name="connsiteY1" fmla="*/ 3070746 h 3312790"/>
                <a:gd name="connsiteX2" fmla="*/ 3521123 w 3521123"/>
                <a:gd name="connsiteY2" fmla="*/ 3057099 h 3312790"/>
                <a:gd name="connsiteX3" fmla="*/ 1774209 w 3521123"/>
                <a:gd name="connsiteY3" fmla="*/ 0 h 3312790"/>
                <a:gd name="connsiteX4" fmla="*/ 0 w 3521123"/>
                <a:gd name="connsiteY4" fmla="*/ 3070746 h 3312790"/>
                <a:gd name="connsiteX5" fmla="*/ 209413 w 3521123"/>
                <a:gd name="connsiteY5" fmla="*/ 3312790 h 3312790"/>
                <a:gd name="connsiteX6" fmla="*/ 1760561 w 3521123"/>
                <a:gd name="connsiteY6" fmla="*/ 709684 h 3312790"/>
                <a:gd name="connsiteX7" fmla="*/ 2934269 w 3521123"/>
                <a:gd name="connsiteY7" fmla="*/ 2715905 h 3312790"/>
                <a:gd name="connsiteX8" fmla="*/ 968991 w 3521123"/>
                <a:gd name="connsiteY8" fmla="*/ 2715905 h 3312790"/>
                <a:gd name="connsiteX0" fmla="*/ 968991 w 3521123"/>
                <a:gd name="connsiteY0" fmla="*/ 2715905 h 3306384"/>
                <a:gd name="connsiteX1" fmla="*/ 764275 w 3521123"/>
                <a:gd name="connsiteY1" fmla="*/ 3070746 h 3306384"/>
                <a:gd name="connsiteX2" fmla="*/ 3521123 w 3521123"/>
                <a:gd name="connsiteY2" fmla="*/ 3057099 h 3306384"/>
                <a:gd name="connsiteX3" fmla="*/ 1774209 w 3521123"/>
                <a:gd name="connsiteY3" fmla="*/ 0 h 3306384"/>
                <a:gd name="connsiteX4" fmla="*/ 0 w 3521123"/>
                <a:gd name="connsiteY4" fmla="*/ 3070746 h 3306384"/>
                <a:gd name="connsiteX5" fmla="*/ 179360 w 3521123"/>
                <a:gd name="connsiteY5" fmla="*/ 3306384 h 3306384"/>
                <a:gd name="connsiteX6" fmla="*/ 1760561 w 3521123"/>
                <a:gd name="connsiteY6" fmla="*/ 709684 h 3306384"/>
                <a:gd name="connsiteX7" fmla="*/ 2934269 w 3521123"/>
                <a:gd name="connsiteY7" fmla="*/ 2715905 h 3306384"/>
                <a:gd name="connsiteX8" fmla="*/ 968991 w 3521123"/>
                <a:gd name="connsiteY8" fmla="*/ 2715905 h 3306384"/>
                <a:gd name="connsiteX0" fmla="*/ 968991 w 3521123"/>
                <a:gd name="connsiteY0" fmla="*/ 2715905 h 3354569"/>
                <a:gd name="connsiteX1" fmla="*/ 764275 w 3521123"/>
                <a:gd name="connsiteY1" fmla="*/ 3070746 h 3354569"/>
                <a:gd name="connsiteX2" fmla="*/ 3521123 w 3521123"/>
                <a:gd name="connsiteY2" fmla="*/ 3057099 h 3354569"/>
                <a:gd name="connsiteX3" fmla="*/ 1774209 w 3521123"/>
                <a:gd name="connsiteY3" fmla="*/ 0 h 3354569"/>
                <a:gd name="connsiteX4" fmla="*/ 0 w 3521123"/>
                <a:gd name="connsiteY4" fmla="*/ 3070746 h 3354569"/>
                <a:gd name="connsiteX5" fmla="*/ 149307 w 3521123"/>
                <a:gd name="connsiteY5" fmla="*/ 3354569 h 3354569"/>
                <a:gd name="connsiteX6" fmla="*/ 1760561 w 3521123"/>
                <a:gd name="connsiteY6" fmla="*/ 709684 h 3354569"/>
                <a:gd name="connsiteX7" fmla="*/ 2934269 w 3521123"/>
                <a:gd name="connsiteY7" fmla="*/ 2715905 h 3354569"/>
                <a:gd name="connsiteX8" fmla="*/ 968991 w 3521123"/>
                <a:gd name="connsiteY8" fmla="*/ 2715905 h 3354569"/>
                <a:gd name="connsiteX0" fmla="*/ 968991 w 3521123"/>
                <a:gd name="connsiteY0" fmla="*/ 2715905 h 3334515"/>
                <a:gd name="connsiteX1" fmla="*/ 764275 w 3521123"/>
                <a:gd name="connsiteY1" fmla="*/ 3070746 h 3334515"/>
                <a:gd name="connsiteX2" fmla="*/ 3521123 w 3521123"/>
                <a:gd name="connsiteY2" fmla="*/ 3057099 h 3334515"/>
                <a:gd name="connsiteX3" fmla="*/ 1774209 w 3521123"/>
                <a:gd name="connsiteY3" fmla="*/ 0 h 3334515"/>
                <a:gd name="connsiteX4" fmla="*/ 0 w 3521123"/>
                <a:gd name="connsiteY4" fmla="*/ 3070746 h 3334515"/>
                <a:gd name="connsiteX5" fmla="*/ 163396 w 3521123"/>
                <a:gd name="connsiteY5" fmla="*/ 3334515 h 3334515"/>
                <a:gd name="connsiteX6" fmla="*/ 1760561 w 3521123"/>
                <a:gd name="connsiteY6" fmla="*/ 709684 h 3334515"/>
                <a:gd name="connsiteX7" fmla="*/ 2934269 w 3521123"/>
                <a:gd name="connsiteY7" fmla="*/ 2715905 h 3334515"/>
                <a:gd name="connsiteX8" fmla="*/ 968991 w 3521123"/>
                <a:gd name="connsiteY8" fmla="*/ 2715905 h 3334515"/>
                <a:gd name="connsiteX0" fmla="*/ 968991 w 3521123"/>
                <a:gd name="connsiteY0" fmla="*/ 2715905 h 3340487"/>
                <a:gd name="connsiteX1" fmla="*/ 764275 w 3521123"/>
                <a:gd name="connsiteY1" fmla="*/ 3070746 h 3340487"/>
                <a:gd name="connsiteX2" fmla="*/ 3521123 w 3521123"/>
                <a:gd name="connsiteY2" fmla="*/ 3057099 h 3340487"/>
                <a:gd name="connsiteX3" fmla="*/ 1774209 w 3521123"/>
                <a:gd name="connsiteY3" fmla="*/ 0 h 3340487"/>
                <a:gd name="connsiteX4" fmla="*/ 0 w 3521123"/>
                <a:gd name="connsiteY4" fmla="*/ 3070746 h 3340487"/>
                <a:gd name="connsiteX5" fmla="*/ 172382 w 3521123"/>
                <a:gd name="connsiteY5" fmla="*/ 3340487 h 3340487"/>
                <a:gd name="connsiteX6" fmla="*/ 1760561 w 3521123"/>
                <a:gd name="connsiteY6" fmla="*/ 709684 h 3340487"/>
                <a:gd name="connsiteX7" fmla="*/ 2934269 w 3521123"/>
                <a:gd name="connsiteY7" fmla="*/ 2715905 h 3340487"/>
                <a:gd name="connsiteX8" fmla="*/ 968991 w 3521123"/>
                <a:gd name="connsiteY8" fmla="*/ 2715905 h 3340487"/>
                <a:gd name="connsiteX0" fmla="*/ 968991 w 3521123"/>
                <a:gd name="connsiteY0" fmla="*/ 2715905 h 3340487"/>
                <a:gd name="connsiteX1" fmla="*/ 764511 w 3521123"/>
                <a:gd name="connsiteY1" fmla="*/ 3057849 h 3340487"/>
                <a:gd name="connsiteX2" fmla="*/ 3521123 w 3521123"/>
                <a:gd name="connsiteY2" fmla="*/ 3057099 h 3340487"/>
                <a:gd name="connsiteX3" fmla="*/ 1774209 w 3521123"/>
                <a:gd name="connsiteY3" fmla="*/ 0 h 3340487"/>
                <a:gd name="connsiteX4" fmla="*/ 0 w 3521123"/>
                <a:gd name="connsiteY4" fmla="*/ 3070746 h 3340487"/>
                <a:gd name="connsiteX5" fmla="*/ 172382 w 3521123"/>
                <a:gd name="connsiteY5" fmla="*/ 3340487 h 3340487"/>
                <a:gd name="connsiteX6" fmla="*/ 1760561 w 3521123"/>
                <a:gd name="connsiteY6" fmla="*/ 709684 h 3340487"/>
                <a:gd name="connsiteX7" fmla="*/ 2934269 w 3521123"/>
                <a:gd name="connsiteY7" fmla="*/ 2715905 h 3340487"/>
                <a:gd name="connsiteX8" fmla="*/ 968991 w 3521123"/>
                <a:gd name="connsiteY8" fmla="*/ 2715905 h 3340487"/>
                <a:gd name="connsiteX0" fmla="*/ 968991 w 3521123"/>
                <a:gd name="connsiteY0" fmla="*/ 2715905 h 3346528"/>
                <a:gd name="connsiteX1" fmla="*/ 764511 w 3521123"/>
                <a:gd name="connsiteY1" fmla="*/ 3057849 h 3346528"/>
                <a:gd name="connsiteX2" fmla="*/ 3521123 w 3521123"/>
                <a:gd name="connsiteY2" fmla="*/ 3057099 h 3346528"/>
                <a:gd name="connsiteX3" fmla="*/ 1774209 w 3521123"/>
                <a:gd name="connsiteY3" fmla="*/ 0 h 3346528"/>
                <a:gd name="connsiteX4" fmla="*/ 0 w 3521123"/>
                <a:gd name="connsiteY4" fmla="*/ 3070746 h 3346528"/>
                <a:gd name="connsiteX5" fmla="*/ 177004 w 3521123"/>
                <a:gd name="connsiteY5" fmla="*/ 3346528 h 3346528"/>
                <a:gd name="connsiteX6" fmla="*/ 1760561 w 3521123"/>
                <a:gd name="connsiteY6" fmla="*/ 709684 h 3346528"/>
                <a:gd name="connsiteX7" fmla="*/ 2934269 w 3521123"/>
                <a:gd name="connsiteY7" fmla="*/ 2715905 h 3346528"/>
                <a:gd name="connsiteX8" fmla="*/ 968991 w 3521123"/>
                <a:gd name="connsiteY8" fmla="*/ 2715905 h 334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21123" h="3346528">
                  <a:moveTo>
                    <a:pt x="968991" y="2715905"/>
                  </a:moveTo>
                  <a:lnTo>
                    <a:pt x="764511" y="3057849"/>
                  </a:lnTo>
                  <a:lnTo>
                    <a:pt x="3521123" y="3057099"/>
                  </a:lnTo>
                  <a:lnTo>
                    <a:pt x="1774209" y="0"/>
                  </a:lnTo>
                  <a:lnTo>
                    <a:pt x="0" y="3070746"/>
                  </a:lnTo>
                  <a:lnTo>
                    <a:pt x="177004" y="3346528"/>
                  </a:lnTo>
                  <a:lnTo>
                    <a:pt x="1760561" y="709684"/>
                  </a:lnTo>
                  <a:lnTo>
                    <a:pt x="2934269" y="2715905"/>
                  </a:lnTo>
                  <a:lnTo>
                    <a:pt x="968991" y="271590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62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6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5783502" y="2060848"/>
            <a:ext cx="3045966" cy="1357638"/>
          </a:xfrm>
          <a:prstGeom prst="rect">
            <a:avLst/>
          </a:prstGeom>
        </p:spPr>
        <p:txBody>
          <a:bodyPr anchor="ctr"/>
          <a:lstStyle/>
          <a:p>
            <a:pPr marL="285750" indent="-285750" fontAlgn="auto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Char char="l"/>
              <a:defRPr/>
            </a:pP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인성 교육 강화 </a:t>
            </a:r>
            <a:endParaRPr kumimoji="0"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 fontAlgn="auto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Char char="l"/>
              <a:defRPr/>
            </a:pP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역량 강화 교육</a:t>
            </a:r>
            <a:endParaRPr kumimoji="0"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 fontAlgn="auto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Char char="l"/>
              <a:defRPr/>
            </a:pP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글로</a:t>
            </a:r>
            <a:r>
              <a:rPr kumimoji="0"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벌</a:t>
            </a: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의료 인재 양성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39383" y="2381850"/>
            <a:ext cx="3498816" cy="1129652"/>
          </a:xfrm>
          <a:prstGeom prst="rect">
            <a:avLst/>
          </a:prstGeom>
        </p:spPr>
        <p:txBody>
          <a:bodyPr anchor="ctr"/>
          <a:lstStyle/>
          <a:p>
            <a:pPr marL="285750" indent="-285750" fontAlgn="auto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Char char="l"/>
              <a:defRPr/>
            </a:pPr>
            <a:r>
              <a:rPr kumimoji="0"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세계 최고의 리더 중개연구단 육성</a:t>
            </a:r>
            <a:endParaRPr kumimoji="0"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 fontAlgn="auto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Char char="l"/>
              <a:defRPr/>
            </a:pPr>
            <a:r>
              <a:rPr kumimoji="0"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대학원 활성화를 통한 연구 경쟁력 </a:t>
            </a:r>
            <a:endParaRPr kumimoji="0"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auto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kumimoji="0"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kumimoji="0"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확보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101222" y="5479828"/>
            <a:ext cx="3430199" cy="952620"/>
          </a:xfrm>
          <a:prstGeom prst="rect">
            <a:avLst/>
          </a:prstGeom>
        </p:spPr>
        <p:txBody>
          <a:bodyPr anchor="ctr"/>
          <a:lstStyle/>
          <a:p>
            <a:pPr marL="285750" indent="-285750" fontAlgn="auto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Char char="l"/>
              <a:defRPr/>
            </a:pP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의과대학 구성원의 지역사회봉사</a:t>
            </a:r>
            <a:endParaRPr kumimoji="0"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 fontAlgn="auto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90000"/>
              <a:buFont typeface="Wingdings" panose="05000000000000000000" pitchFamily="2" charset="2"/>
              <a:buChar char="l"/>
              <a:defRPr/>
            </a:pPr>
            <a:r>
              <a:rPr kumimoji="0"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의과대학 동문의 지역사회봉사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 rot="18038733">
            <a:off x="2118430" y="3573749"/>
            <a:ext cx="2644533" cy="3429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defRPr/>
            </a:pPr>
            <a:r>
              <a:rPr kumimoji="0" lang="ko-KR" altLang="en-US" sz="1700" dirty="0" smtClean="0">
                <a:latin typeface="HY견고딕" pitchFamily="18" charset="-127"/>
                <a:ea typeface="HY견고딕" pitchFamily="18" charset="-127"/>
              </a:rPr>
              <a:t>국제 수준의 연구 </a:t>
            </a:r>
            <a:endParaRPr kumimoji="0" lang="en-US" altLang="ko-KR" sz="17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6631" name="직사각형 10"/>
          <p:cNvSpPr>
            <a:spLocks noChangeArrowheads="1"/>
          </p:cNvSpPr>
          <p:nvPr/>
        </p:nvSpPr>
        <p:spPr bwMode="auto">
          <a:xfrm rot="3621290">
            <a:off x="3932235" y="3454277"/>
            <a:ext cx="3182291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>
              <a:spcBef>
                <a:spcPts val="400"/>
              </a:spcBef>
            </a:pPr>
            <a:r>
              <a:rPr kumimoji="0" lang="en-US" altLang="ko-KR" sz="17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17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학생 중심 교육</a:t>
            </a:r>
            <a:endParaRPr kumimoji="0" lang="en-US" altLang="ko-KR" sz="17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6632" name="제목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I. </a:t>
            </a:r>
            <a:r>
              <a:rPr lang="ko-KR" altLang="en-US" dirty="0" smtClean="0"/>
              <a:t>의학과 비전의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방향</a:t>
            </a:r>
          </a:p>
        </p:txBody>
      </p:sp>
      <p:sp>
        <p:nvSpPr>
          <p:cNvPr id="26633" name="직사각형 13"/>
          <p:cNvSpPr>
            <a:spLocks noChangeArrowheads="1"/>
          </p:cNvSpPr>
          <p:nvPr/>
        </p:nvSpPr>
        <p:spPr bwMode="auto">
          <a:xfrm>
            <a:off x="3003029" y="5000625"/>
            <a:ext cx="324036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>
              <a:spcBef>
                <a:spcPts val="400"/>
              </a:spcBef>
            </a:pPr>
            <a:r>
              <a:rPr kumimoji="0" lang="ko-KR" altLang="en-US" sz="17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지역사회봉사</a:t>
            </a:r>
            <a:endParaRPr kumimoji="0" lang="en-US" altLang="ko-KR" sz="17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5" name="왼쪽 대괄호 14"/>
          <p:cNvSpPr/>
          <p:nvPr/>
        </p:nvSpPr>
        <p:spPr>
          <a:xfrm>
            <a:off x="2928662" y="5788803"/>
            <a:ext cx="146375" cy="334671"/>
          </a:xfrm>
          <a:prstGeom prst="leftBracket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왼쪽 대괄호 17"/>
          <p:cNvSpPr/>
          <p:nvPr/>
        </p:nvSpPr>
        <p:spPr>
          <a:xfrm>
            <a:off x="5589108" y="2501910"/>
            <a:ext cx="262765" cy="492343"/>
          </a:xfrm>
          <a:prstGeom prst="leftBracket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왼쪽 대괄호 15"/>
          <p:cNvSpPr/>
          <p:nvPr/>
        </p:nvSpPr>
        <p:spPr>
          <a:xfrm>
            <a:off x="193008" y="2659582"/>
            <a:ext cx="146375" cy="334671"/>
          </a:xfrm>
          <a:prstGeom prst="leftBracket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046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215" y="214290"/>
            <a:ext cx="9245321" cy="542455"/>
          </a:xfrm>
        </p:spPr>
        <p:txBody>
          <a:bodyPr/>
          <a:lstStyle/>
          <a:p>
            <a:r>
              <a:rPr lang="en-US" altLang="ko-KR" sz="2800" dirty="0" smtClean="0"/>
              <a:t>II. </a:t>
            </a:r>
            <a:r>
              <a:rPr lang="ko-KR" altLang="en-US" sz="2800" dirty="0" smtClean="0"/>
              <a:t>핵심과제 </a:t>
            </a:r>
            <a:r>
              <a:rPr lang="en-US" altLang="ko-KR" sz="2800" dirty="0" smtClean="0"/>
              <a:t>1 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리더 중개연구단 육성 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 flipH="1">
            <a:off x="755202" y="1988840"/>
            <a:ext cx="7224875" cy="94406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4625"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세계 최고 수준의 리더 중개연구단 육성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4625" lvl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국제 </a:t>
            </a:r>
            <a:r>
              <a:rPr lang="ko-KR" altLang="en-US" sz="16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수준의 연구 환경 </a:t>
            </a: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조성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endParaRPr lang="en-US" altLang="ko-KR" sz="1600" b="1" dirty="0" smtClean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 flipH="1">
            <a:off x="781050" y="3731596"/>
            <a:ext cx="7199028" cy="26497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4625" lvl="1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리더 중개연구단 육성 </a:t>
            </a:r>
            <a:r>
              <a:rPr lang="en-US" altLang="ko-KR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TF</a:t>
            </a: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 구성</a:t>
            </a:r>
            <a:endParaRPr lang="en-US" altLang="ko-KR" sz="1600" b="1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174625" lvl="1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리더 중개연구 분야 결정 및 의견 수렴 </a:t>
            </a:r>
            <a:endParaRPr lang="en-US" altLang="ko-KR" sz="1600" b="1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174625" lvl="1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리더 중개연구단 전임 교수 및 연구전임교수 채용</a:t>
            </a:r>
            <a:endParaRPr lang="en-US" altLang="ko-KR" sz="1600" b="1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174625" lvl="1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세계 최고 수준의 업적 평가 및 피드백 </a:t>
            </a:r>
            <a:endParaRPr lang="en-US" altLang="ko-KR" sz="1600" b="1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174625" lvl="1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동문 및 의대후원회의 자발적 참여를 통한 의학관 신축  </a:t>
            </a:r>
            <a:endParaRPr lang="en-US" altLang="ko-KR" sz="1600" b="1" dirty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87731" y="1484784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-23234" y="1484784"/>
            <a:ext cx="336522" cy="396008"/>
            <a:chOff x="-23234" y="1523899"/>
            <a:chExt cx="336522" cy="396008"/>
          </a:xfrm>
        </p:grpSpPr>
        <p:sp>
          <p:nvSpPr>
            <p:cNvPr id="11" name="직사각형 10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2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3" name="직사각형 12"/>
          <p:cNvSpPr/>
          <p:nvPr/>
        </p:nvSpPr>
        <p:spPr>
          <a:xfrm>
            <a:off x="284680" y="3336870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계획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-26285" y="3336870"/>
            <a:ext cx="336522" cy="396008"/>
            <a:chOff x="-23234" y="1523899"/>
            <a:chExt cx="336522" cy="396008"/>
          </a:xfrm>
        </p:grpSpPr>
        <p:sp>
          <p:nvSpPr>
            <p:cNvPr id="15" name="직사각형 14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6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7" name="직사각형 16"/>
          <p:cNvSpPr/>
          <p:nvPr/>
        </p:nvSpPr>
        <p:spPr>
          <a:xfrm>
            <a:off x="683568" y="927574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핵심전략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국제 수준의 연구 </a:t>
            </a:r>
            <a:endParaRPr lang="ko-KR" altLang="en-US" b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11188" y="989814"/>
            <a:ext cx="76969" cy="278599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rgbClr val="FF0000"/>
              </a:gs>
              <a:gs pos="100000">
                <a:srgbClr val="FF0000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  <p:extLst>
      <p:ext uri="{BB962C8B-B14F-4D97-AF65-F5344CB8AC3E}">
        <p14:creationId xmlns:p14="http://schemas.microsoft.com/office/powerpoint/2010/main" val="296864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215" y="214290"/>
            <a:ext cx="9245321" cy="542455"/>
          </a:xfrm>
        </p:spPr>
        <p:txBody>
          <a:bodyPr/>
          <a:lstStyle/>
          <a:p>
            <a:r>
              <a:rPr lang="en-US" altLang="ko-KR" sz="2800" dirty="0" smtClean="0"/>
              <a:t>II. </a:t>
            </a:r>
            <a:r>
              <a:rPr lang="ko-KR" altLang="en-US" sz="2800" dirty="0" smtClean="0"/>
              <a:t>핵심과제 </a:t>
            </a:r>
            <a:r>
              <a:rPr lang="en-US" altLang="ko-KR" sz="2800" dirty="0" smtClean="0"/>
              <a:t>2 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대학원 활성화  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 flipH="1">
            <a:off x="703986" y="2120718"/>
            <a:ext cx="7214616" cy="94942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대학원 활성화를 통한 연구 경쟁력 강화 </a:t>
            </a:r>
            <a:endParaRPr lang="en-US" altLang="ko-KR" sz="16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기초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-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임</a:t>
            </a:r>
            <a:r>
              <a:rPr lang="ko-KR" altLang="en-US" sz="1600" b="1" dirty="0">
                <a:solidFill>
                  <a:schemeClr val="tx1"/>
                </a:solidFill>
              </a:rPr>
              <a:t>상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중개연구 활성화 </a:t>
            </a:r>
            <a:endParaRPr lang="en-US" altLang="ko-KR" sz="16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 flipH="1">
            <a:off x="719574" y="4005064"/>
            <a:ext cx="7199028" cy="20882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기초의학 대학원의 졸업 요건 강화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기초의학 대학원 석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-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박사 통합 프로그램 확대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기초</a:t>
            </a:r>
            <a:r>
              <a:rPr lang="en-US" altLang="ko-KR" sz="1600" b="1" dirty="0">
                <a:solidFill>
                  <a:schemeClr val="tx1"/>
                </a:solidFill>
              </a:rPr>
              <a:t>-</a:t>
            </a:r>
            <a:r>
              <a:rPr lang="ko-KR" altLang="en-US" sz="1600" b="1" dirty="0">
                <a:solidFill>
                  <a:schemeClr val="tx1"/>
                </a:solidFill>
              </a:rPr>
              <a:t>임상 공동 </a:t>
            </a:r>
            <a:r>
              <a:rPr lang="ko-KR" altLang="en-US" sz="1600" b="1" dirty="0" err="1">
                <a:solidFill>
                  <a:schemeClr val="tx1"/>
                </a:solidFill>
              </a:rPr>
              <a:t>지도교수제를</a:t>
            </a:r>
            <a:r>
              <a:rPr lang="ko-KR" altLang="en-US" sz="1600" b="1" dirty="0">
                <a:solidFill>
                  <a:schemeClr val="tx1"/>
                </a:solidFill>
              </a:rPr>
              <a:t> 통한 기초</a:t>
            </a:r>
            <a:r>
              <a:rPr lang="en-US" altLang="ko-KR" sz="1600" b="1" dirty="0">
                <a:solidFill>
                  <a:schemeClr val="tx1"/>
                </a:solidFill>
              </a:rPr>
              <a:t>-</a:t>
            </a:r>
            <a:r>
              <a:rPr lang="ko-KR" altLang="en-US" sz="1600" b="1" dirty="0">
                <a:solidFill>
                  <a:schemeClr val="tx1"/>
                </a:solidFill>
              </a:rPr>
              <a:t>임상 연구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활성화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대학원 연구 여건 개선 </a:t>
            </a:r>
            <a:endParaRPr lang="en-US" altLang="ko-KR" sz="1600" b="1" dirty="0" smtClean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87731" y="1484784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-23234" y="1484784"/>
            <a:ext cx="336522" cy="396008"/>
            <a:chOff x="-23234" y="1523899"/>
            <a:chExt cx="336522" cy="396008"/>
          </a:xfrm>
        </p:grpSpPr>
        <p:sp>
          <p:nvSpPr>
            <p:cNvPr id="11" name="직사각형 10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2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3" name="직사각형 12"/>
          <p:cNvSpPr/>
          <p:nvPr/>
        </p:nvSpPr>
        <p:spPr>
          <a:xfrm>
            <a:off x="284680" y="3399062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계획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-26285" y="3399062"/>
            <a:ext cx="336522" cy="396008"/>
            <a:chOff x="-23234" y="1523899"/>
            <a:chExt cx="336522" cy="396008"/>
          </a:xfrm>
        </p:grpSpPr>
        <p:sp>
          <p:nvSpPr>
            <p:cNvPr id="15" name="직사각형 14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6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7" name="직사각형 16"/>
          <p:cNvSpPr/>
          <p:nvPr/>
        </p:nvSpPr>
        <p:spPr>
          <a:xfrm>
            <a:off x="678730" y="925593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핵심전략 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국제 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수준의 연구 </a:t>
            </a:r>
          </a:p>
          <a:p>
            <a:endParaRPr lang="ko-KR" altLang="en-US" b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11188" y="989814"/>
            <a:ext cx="76969" cy="278599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rgbClr val="FF0000"/>
              </a:gs>
              <a:gs pos="100000">
                <a:srgbClr val="FF0000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  <p:extLst>
      <p:ext uri="{BB962C8B-B14F-4D97-AF65-F5344CB8AC3E}">
        <p14:creationId xmlns:p14="http://schemas.microsoft.com/office/powerpoint/2010/main" val="249336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215" y="214290"/>
            <a:ext cx="9245321" cy="542455"/>
          </a:xfrm>
        </p:spPr>
        <p:txBody>
          <a:bodyPr/>
          <a:lstStyle/>
          <a:p>
            <a:r>
              <a:rPr lang="en-US" altLang="ko-KR" sz="2800" dirty="0" smtClean="0"/>
              <a:t>II. </a:t>
            </a:r>
            <a:r>
              <a:rPr lang="ko-KR" altLang="en-US" sz="2800" dirty="0" smtClean="0"/>
              <a:t>핵심과제 </a:t>
            </a:r>
            <a:r>
              <a:rPr lang="en-US" altLang="ko-KR" sz="2800" dirty="0"/>
              <a:t>3</a:t>
            </a:r>
            <a:r>
              <a:rPr lang="en-US" altLang="ko-KR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인성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교육 강화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 flipH="1">
            <a:off x="781050" y="1903510"/>
            <a:ext cx="7199028" cy="133698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환자와 소통하는 인간성이 따뜻한 의료인 양성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동료와 소통하고 협력하는 의료인 양성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윤리와 자율성을 갖춘 의료인 양성</a:t>
            </a:r>
            <a:endParaRPr lang="en-US" altLang="ko-KR" sz="1600" b="1" dirty="0" smtClean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 flipH="1">
            <a:off x="781050" y="4221088"/>
            <a:ext cx="7199028" cy="237626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의료인문학 수업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강화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팀스포츠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수업 확대 및 강화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오거서세미나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수업을 통한 독서습관 배양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건전한 학생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동아리 활동 장려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Big data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활용능력 교과과정 개발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4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차 산업 시대를 반영한 교과과정 개발</a:t>
            </a:r>
            <a:endParaRPr lang="en-US" altLang="ko-KR" sz="1600" b="1" dirty="0" smtClean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87731" y="1484784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-23234" y="1484784"/>
            <a:ext cx="336522" cy="396008"/>
            <a:chOff x="-23234" y="1523899"/>
            <a:chExt cx="336522" cy="396008"/>
          </a:xfrm>
        </p:grpSpPr>
        <p:sp>
          <p:nvSpPr>
            <p:cNvPr id="11" name="직사각형 10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2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3" name="직사각형 12"/>
          <p:cNvSpPr/>
          <p:nvPr/>
        </p:nvSpPr>
        <p:spPr>
          <a:xfrm>
            <a:off x="284680" y="3826362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계획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-26285" y="3826362"/>
            <a:ext cx="336522" cy="396008"/>
            <a:chOff x="-23234" y="1523899"/>
            <a:chExt cx="336522" cy="396008"/>
          </a:xfrm>
        </p:grpSpPr>
        <p:sp>
          <p:nvSpPr>
            <p:cNvPr id="15" name="직사각형 14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6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7" name="직사각형 16"/>
          <p:cNvSpPr/>
          <p:nvPr/>
        </p:nvSpPr>
        <p:spPr>
          <a:xfrm>
            <a:off x="678730" y="925593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핵심전략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학생 중심 교육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611188" y="989814"/>
            <a:ext cx="76969" cy="278599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rgbClr val="FF0000"/>
              </a:gs>
              <a:gs pos="100000">
                <a:srgbClr val="FF0000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  <p:extLst>
      <p:ext uri="{BB962C8B-B14F-4D97-AF65-F5344CB8AC3E}">
        <p14:creationId xmlns:p14="http://schemas.microsoft.com/office/powerpoint/2010/main" val="257399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215" y="214290"/>
            <a:ext cx="9245321" cy="542455"/>
          </a:xfrm>
        </p:spPr>
        <p:txBody>
          <a:bodyPr/>
          <a:lstStyle/>
          <a:p>
            <a:r>
              <a:rPr lang="en-US" altLang="ko-KR" sz="2800" dirty="0" smtClean="0">
                <a:solidFill>
                  <a:schemeClr val="tx2"/>
                </a:solidFill>
              </a:rPr>
              <a:t>II. </a:t>
            </a:r>
            <a:r>
              <a:rPr lang="ko-KR" altLang="en-US" sz="2800" dirty="0" smtClean="0">
                <a:solidFill>
                  <a:schemeClr val="tx2"/>
                </a:solidFill>
              </a:rPr>
              <a:t>핵심과제 </a:t>
            </a:r>
            <a:r>
              <a:rPr lang="en-US" altLang="ko-KR" sz="2800" dirty="0">
                <a:solidFill>
                  <a:schemeClr val="tx2"/>
                </a:solidFill>
              </a:rPr>
              <a:t>4</a:t>
            </a:r>
            <a:r>
              <a:rPr lang="en-US" altLang="ko-KR" sz="2800" dirty="0" smtClean="0">
                <a:solidFill>
                  <a:schemeClr val="tx2"/>
                </a:solidFill>
              </a:rPr>
              <a:t> : </a:t>
            </a:r>
            <a:r>
              <a:rPr lang="ko-KR" altLang="en-US" sz="2800" dirty="0" smtClean="0">
                <a:solidFill>
                  <a:schemeClr val="tx2"/>
                </a:solidFill>
              </a:rPr>
              <a:t>역량 강화 교육</a:t>
            </a:r>
            <a:endParaRPr lang="ko-KR" altLang="en-US" sz="2800" dirty="0">
              <a:solidFill>
                <a:schemeClr val="tx2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 flipH="1">
            <a:off x="781050" y="1903511"/>
            <a:ext cx="7199028" cy="102143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자기주도 학습 및 자기개발 능력 극대화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졸업 후 성공적인 사회 진출을 위한 준비</a:t>
            </a:r>
            <a:endParaRPr lang="en-US" altLang="ko-KR" sz="1600" b="1" dirty="0" smtClean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 flipH="1">
            <a:off x="781050" y="4075962"/>
            <a:ext cx="7199028" cy="237654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우수학생 선발 방법의 다양화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수업 방식 다변화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; PBL, TBL, CP, Flipped Learning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등</a:t>
            </a:r>
            <a:endParaRPr lang="en-US" altLang="ko-KR" sz="1600" b="1" dirty="0" smtClean="0">
              <a:solidFill>
                <a:srgbClr val="FF0000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진로지도 강화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지도교수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졸업생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멘토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동기강화 상담프로그램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</a:t>
            </a: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연구능력 개발과정 운영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실험방법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통계학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논문작성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</a:t>
            </a: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역량강화 교육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/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실습 과정 개발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  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미래의학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의료경영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선택실습 및 일차의료기관 실습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287731" y="1484784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3" name="그룹 8"/>
          <p:cNvGrpSpPr/>
          <p:nvPr/>
        </p:nvGrpSpPr>
        <p:grpSpPr>
          <a:xfrm>
            <a:off x="-23234" y="1484784"/>
            <a:ext cx="336522" cy="396008"/>
            <a:chOff x="-23234" y="1523899"/>
            <a:chExt cx="336522" cy="396008"/>
          </a:xfrm>
        </p:grpSpPr>
        <p:sp>
          <p:nvSpPr>
            <p:cNvPr id="11" name="직사각형 10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2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3" name="직사각형 12"/>
          <p:cNvSpPr/>
          <p:nvPr/>
        </p:nvSpPr>
        <p:spPr>
          <a:xfrm>
            <a:off x="284680" y="3645024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계획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4" name="그룹 13"/>
          <p:cNvGrpSpPr/>
          <p:nvPr/>
        </p:nvGrpSpPr>
        <p:grpSpPr>
          <a:xfrm>
            <a:off x="-26285" y="3645024"/>
            <a:ext cx="336522" cy="396008"/>
            <a:chOff x="-23234" y="1523899"/>
            <a:chExt cx="336522" cy="396008"/>
          </a:xfrm>
        </p:grpSpPr>
        <p:sp>
          <p:nvSpPr>
            <p:cNvPr id="15" name="직사각형 14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6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7" name="직사각형 16"/>
          <p:cNvSpPr/>
          <p:nvPr/>
        </p:nvSpPr>
        <p:spPr>
          <a:xfrm>
            <a:off x="678730" y="925593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핵심전략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학생 중심 교육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611188" y="989814"/>
            <a:ext cx="76969" cy="278599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rgbClr val="FF0000"/>
              </a:gs>
              <a:gs pos="100000">
                <a:srgbClr val="FF0000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  <p:extLst>
      <p:ext uri="{BB962C8B-B14F-4D97-AF65-F5344CB8AC3E}">
        <p14:creationId xmlns:p14="http://schemas.microsoft.com/office/powerpoint/2010/main" val="260417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215" y="214290"/>
            <a:ext cx="9245321" cy="542455"/>
          </a:xfrm>
        </p:spPr>
        <p:txBody>
          <a:bodyPr/>
          <a:lstStyle/>
          <a:p>
            <a:r>
              <a:rPr lang="en-US" altLang="ko-KR" sz="2800" dirty="0" smtClean="0">
                <a:solidFill>
                  <a:schemeClr val="tx2"/>
                </a:solidFill>
              </a:rPr>
              <a:t>II. </a:t>
            </a:r>
            <a:r>
              <a:rPr lang="ko-KR" altLang="en-US" sz="2800" dirty="0" smtClean="0">
                <a:solidFill>
                  <a:schemeClr val="tx2"/>
                </a:solidFill>
              </a:rPr>
              <a:t>핵심과제 </a:t>
            </a:r>
            <a:r>
              <a:rPr lang="en-US" altLang="ko-KR" sz="2800" dirty="0">
                <a:solidFill>
                  <a:schemeClr val="tx2"/>
                </a:solidFill>
              </a:rPr>
              <a:t>5</a:t>
            </a:r>
            <a:r>
              <a:rPr lang="en-US" altLang="ko-KR" sz="2800" dirty="0" smtClean="0">
                <a:solidFill>
                  <a:schemeClr val="tx2"/>
                </a:solidFill>
              </a:rPr>
              <a:t> </a:t>
            </a:r>
            <a:r>
              <a:rPr lang="en-US" altLang="ko-KR" sz="2800" dirty="0">
                <a:solidFill>
                  <a:schemeClr val="tx2"/>
                </a:solidFill>
              </a:rPr>
              <a:t>: </a:t>
            </a:r>
            <a:r>
              <a:rPr lang="ko-KR" altLang="en-US" sz="2800" dirty="0" smtClean="0">
                <a:solidFill>
                  <a:schemeClr val="tx2"/>
                </a:solidFill>
              </a:rPr>
              <a:t>글로벌 의료 인재 양성</a:t>
            </a:r>
            <a:endParaRPr lang="ko-KR" altLang="en-US" sz="2800" dirty="0">
              <a:solidFill>
                <a:schemeClr val="tx2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 flipH="1">
            <a:off x="781050" y="1903511"/>
            <a:ext cx="7199028" cy="102143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세계적으로 활동 가능한 의료인 양성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세계의학교육연합회 인증으로 국제경쟁력 강화 </a:t>
            </a:r>
            <a:endParaRPr lang="en-US" altLang="ko-KR" sz="16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 flipH="1">
            <a:off x="781050" y="3895734"/>
            <a:ext cx="7199028" cy="212555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의예과 해외 교환학생 파견 확대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의학과 해외 임상 실습 확대 </a:t>
            </a:r>
            <a:endParaRPr lang="en-US" altLang="ko-KR" sz="1600" b="1" dirty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해외의사자격 취득 장려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세계의학교육연합회 인증</a:t>
            </a:r>
            <a:endParaRPr lang="en-US" altLang="ko-KR" sz="1600" b="1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87731" y="1484784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-23234" y="1484784"/>
            <a:ext cx="336522" cy="396008"/>
            <a:chOff x="-23234" y="1523899"/>
            <a:chExt cx="336522" cy="396008"/>
          </a:xfrm>
        </p:grpSpPr>
        <p:sp>
          <p:nvSpPr>
            <p:cNvPr id="11" name="직사각형 10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2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3" name="직사각형 12"/>
          <p:cNvSpPr/>
          <p:nvPr/>
        </p:nvSpPr>
        <p:spPr>
          <a:xfrm>
            <a:off x="284680" y="3501008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계획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-26285" y="3501008"/>
            <a:ext cx="336522" cy="396008"/>
            <a:chOff x="-23234" y="1523899"/>
            <a:chExt cx="336522" cy="396008"/>
          </a:xfrm>
        </p:grpSpPr>
        <p:sp>
          <p:nvSpPr>
            <p:cNvPr id="15" name="직사각형 14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6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7" name="직사각형 16"/>
          <p:cNvSpPr/>
          <p:nvPr/>
        </p:nvSpPr>
        <p:spPr>
          <a:xfrm>
            <a:off x="678730" y="925593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핵심전략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학생 중심 교육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611188" y="989814"/>
            <a:ext cx="76969" cy="278599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rgbClr val="FF0000"/>
              </a:gs>
              <a:gs pos="100000">
                <a:srgbClr val="FF0000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  <p:extLst>
      <p:ext uri="{BB962C8B-B14F-4D97-AF65-F5344CB8AC3E}">
        <p14:creationId xmlns:p14="http://schemas.microsoft.com/office/powerpoint/2010/main" val="193358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151215" y="214290"/>
            <a:ext cx="9245321" cy="542455"/>
          </a:xfrm>
        </p:spPr>
        <p:txBody>
          <a:bodyPr/>
          <a:lstStyle/>
          <a:p>
            <a:r>
              <a:rPr lang="en-US" altLang="ko-KR" sz="2800" dirty="0" smtClean="0"/>
              <a:t>II. </a:t>
            </a:r>
            <a:r>
              <a:rPr lang="ko-KR" altLang="en-US" sz="2800" dirty="0" smtClean="0"/>
              <a:t>핵심과제 </a:t>
            </a:r>
            <a:r>
              <a:rPr lang="en-US" altLang="ko-KR" sz="2800" dirty="0"/>
              <a:t>6</a:t>
            </a:r>
            <a:r>
              <a:rPr lang="en-US" altLang="ko-KR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의과대학 구성원의 지역사회봉사 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 flipH="1">
            <a:off x="781050" y="1903511"/>
            <a:ext cx="7199028" cy="102143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의과대학 구성원의 지역사회봉사 책무 강화</a:t>
            </a:r>
            <a:endParaRPr lang="en-US" altLang="ko-KR" sz="1600" b="1" dirty="0" smtClean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 flipH="1">
            <a:off x="781050" y="3895734"/>
            <a:ext cx="7199028" cy="241358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>
                <a:solidFill>
                  <a:schemeClr val="tx1"/>
                </a:solidFill>
              </a:rPr>
              <a:t>의과대학 구성원의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사회봉사 활동 장려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지역민 건강증진을 위한 캠페인 </a:t>
            </a:r>
            <a:r>
              <a:rPr lang="ko-KR" altLang="en-US" sz="1600" b="1" dirty="0">
                <a:solidFill>
                  <a:schemeClr val="tx1"/>
                </a:solidFill>
              </a:rPr>
              <a:t>전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개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동아리 사</a:t>
            </a:r>
            <a:r>
              <a:rPr lang="ko-KR" altLang="en-US" sz="1600" b="1" dirty="0">
                <a:solidFill>
                  <a:schemeClr val="tx1"/>
                </a:solidFill>
              </a:rPr>
              <a:t>회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봉사 활동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인증제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>
                <a:solidFill>
                  <a:schemeClr val="tx1"/>
                </a:solidFill>
              </a:rPr>
              <a:t>의과대학 구성원의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헌혈 및 장기 기증 서약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지역사회 중고등학생들의 동기강화 프로그램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err="1">
                <a:solidFill>
                  <a:schemeClr val="tx1"/>
                </a:solidFill>
              </a:rPr>
              <a:t>메디컬</a:t>
            </a:r>
            <a:r>
              <a:rPr lang="ko-KR" altLang="en-US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캠프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</a:t>
            </a: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안전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생명존중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사회 운동 전개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건강한 생활 습관 캠페인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endParaRPr lang="en-US" altLang="ko-KR" sz="1600" b="1" dirty="0" smtClean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87731" y="1484784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-23234" y="1484784"/>
            <a:ext cx="336522" cy="396008"/>
            <a:chOff x="-23234" y="1523899"/>
            <a:chExt cx="336522" cy="396008"/>
          </a:xfrm>
        </p:grpSpPr>
        <p:sp>
          <p:nvSpPr>
            <p:cNvPr id="21" name="직사각형 20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22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23" name="직사각형 22"/>
          <p:cNvSpPr/>
          <p:nvPr/>
        </p:nvSpPr>
        <p:spPr>
          <a:xfrm>
            <a:off x="284680" y="3501008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계획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-26285" y="3501008"/>
            <a:ext cx="336522" cy="396008"/>
            <a:chOff x="-23234" y="1523899"/>
            <a:chExt cx="336522" cy="396008"/>
          </a:xfrm>
        </p:grpSpPr>
        <p:sp>
          <p:nvSpPr>
            <p:cNvPr id="25" name="직사각형 24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26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27" name="직사각형 26"/>
          <p:cNvSpPr/>
          <p:nvPr/>
        </p:nvSpPr>
        <p:spPr>
          <a:xfrm>
            <a:off x="678730" y="925593"/>
            <a:ext cx="8141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핵심전략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지역사회봉사</a:t>
            </a:r>
            <a:endParaRPr lang="ko-KR" altLang="en-US" b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11188" y="989814"/>
            <a:ext cx="76969" cy="278599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rgbClr val="FF0000"/>
              </a:gs>
              <a:gs pos="100000">
                <a:srgbClr val="FF0000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</p:spTree>
    <p:extLst>
      <p:ext uri="{BB962C8B-B14F-4D97-AF65-F5344CB8AC3E}">
        <p14:creationId xmlns:p14="http://schemas.microsoft.com/office/powerpoint/2010/main" val="219786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H="1">
            <a:off x="781050" y="1903511"/>
            <a:ext cx="7199028" cy="102143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의과대학 동문의 대학 발전 기여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82563"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의과대학 동문의 지역 발전 기여</a:t>
            </a:r>
            <a:endParaRPr lang="en-US" altLang="ko-KR" sz="16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직사각형 3"/>
          <p:cNvSpPr/>
          <p:nvPr/>
        </p:nvSpPr>
        <p:spPr>
          <a:xfrm flipH="1">
            <a:off x="781050" y="3895734"/>
            <a:ext cx="7199028" cy="212555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8000">
                <a:schemeClr val="bg1">
                  <a:lumMod val="95000"/>
                </a:schemeClr>
              </a:gs>
              <a:gs pos="85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생명수호 안전 </a:t>
            </a:r>
            <a:r>
              <a:rPr lang="ko-KR" altLang="en-US" sz="1600" b="1" dirty="0">
                <a:solidFill>
                  <a:schemeClr val="tx1"/>
                </a:solidFill>
              </a:rPr>
              <a:t>캠퍼스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조성을 위한 </a:t>
            </a:r>
            <a:r>
              <a:rPr lang="ko-KR" altLang="en-US" sz="1600" b="1" dirty="0">
                <a:solidFill>
                  <a:schemeClr val="tx1"/>
                </a:solidFill>
              </a:rPr>
              <a:t>대학 발전기금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모금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대학내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심폐소생기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기부 및 소생술 교육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의과대학을 위한 소액 기부 운동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한림 가족을 위한 의과대학 동문 병원 진료비 감면 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pPr marL="179388" lvl="1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tx1"/>
                </a:solidFill>
              </a:rPr>
              <a:t> 의과대학 동문의 사회 공헌 홍보</a:t>
            </a:r>
            <a:endParaRPr lang="en-US" altLang="ko-KR" sz="1600" b="1" dirty="0" smtClean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87731" y="1484784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-23234" y="1484784"/>
            <a:ext cx="336522" cy="396008"/>
            <a:chOff x="-23234" y="1523899"/>
            <a:chExt cx="336522" cy="396008"/>
          </a:xfrm>
        </p:grpSpPr>
        <p:sp>
          <p:nvSpPr>
            <p:cNvPr id="7" name="직사각형 6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8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9" name="직사각형 8"/>
          <p:cNvSpPr/>
          <p:nvPr/>
        </p:nvSpPr>
        <p:spPr>
          <a:xfrm>
            <a:off x="284680" y="3501008"/>
            <a:ext cx="5286162" cy="39600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25000">
                <a:schemeClr val="accent1">
                  <a:lumMod val="75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추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계획</a:t>
            </a: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-26285" y="3501008"/>
            <a:ext cx="336522" cy="396008"/>
            <a:chOff x="-23234" y="1523899"/>
            <a:chExt cx="336522" cy="396008"/>
          </a:xfrm>
        </p:grpSpPr>
        <p:sp>
          <p:nvSpPr>
            <p:cNvPr id="11" name="직사각형 10"/>
            <p:cNvSpPr/>
            <p:nvPr/>
          </p:nvSpPr>
          <p:spPr>
            <a:xfrm>
              <a:off x="5375" y="1523899"/>
              <a:ext cx="279305" cy="39600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200000"/>
                </a:lnSpc>
              </a:pPr>
              <a:endParaRPr lang="en-US" altLang="ko-KR" sz="140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2" name="Picture 9" descr="C:\Users\onnoo-05\Desktop\매\까마귀\15\3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46064" t="31773" r="49362" b="61702"/>
            <a:stretch>
              <a:fillRect/>
            </a:stretch>
          </p:blipFill>
          <p:spPr bwMode="auto">
            <a:xfrm>
              <a:off x="-23234" y="1541903"/>
              <a:ext cx="336522" cy="360000"/>
            </a:xfrm>
            <a:prstGeom prst="rect">
              <a:avLst/>
            </a:prstGeom>
            <a:noFill/>
          </p:spPr>
        </p:pic>
      </p:grpSp>
      <p:sp>
        <p:nvSpPr>
          <p:cNvPr id="13" name="직사각형 12"/>
          <p:cNvSpPr/>
          <p:nvPr/>
        </p:nvSpPr>
        <p:spPr>
          <a:xfrm>
            <a:off x="678730" y="925593"/>
            <a:ext cx="8141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핵심전략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지역사회봉사</a:t>
            </a:r>
            <a:endParaRPr lang="ko-KR" altLang="en-US" b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11188" y="989814"/>
            <a:ext cx="76969" cy="278599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rgbClr val="FF0000"/>
              </a:gs>
              <a:gs pos="100000">
                <a:srgbClr val="FF0000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254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sp>
        <p:nvSpPr>
          <p:cNvPr id="15" name="제목 1"/>
          <p:cNvSpPr>
            <a:spLocks noGrp="1"/>
          </p:cNvSpPr>
          <p:nvPr>
            <p:ph type="title"/>
          </p:nvPr>
        </p:nvSpPr>
        <p:spPr>
          <a:xfrm>
            <a:off x="151215" y="214290"/>
            <a:ext cx="9245321" cy="542455"/>
          </a:xfrm>
        </p:spPr>
        <p:txBody>
          <a:bodyPr/>
          <a:lstStyle/>
          <a:p>
            <a:r>
              <a:rPr lang="en-US" altLang="ko-KR" sz="2800" dirty="0" smtClean="0"/>
              <a:t>II. </a:t>
            </a:r>
            <a:r>
              <a:rPr lang="ko-KR" altLang="en-US" sz="2800" dirty="0" smtClean="0"/>
              <a:t>핵심과제 </a:t>
            </a:r>
            <a:r>
              <a:rPr lang="en-US" altLang="ko-KR" sz="2800" dirty="0"/>
              <a:t>7</a:t>
            </a:r>
            <a:r>
              <a:rPr lang="en-US" altLang="ko-KR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의과대학 동문의 지역사회봉사 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542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그룹 51"/>
          <p:cNvGrpSpPr/>
          <p:nvPr/>
        </p:nvGrpSpPr>
        <p:grpSpPr>
          <a:xfrm>
            <a:off x="3442692" y="2046703"/>
            <a:ext cx="5069058" cy="428628"/>
            <a:chOff x="3442692" y="2328721"/>
            <a:chExt cx="5069058" cy="428628"/>
          </a:xfrm>
        </p:grpSpPr>
        <p:sp>
          <p:nvSpPr>
            <p:cNvPr id="9" name="모서리가 둥근 직사각형 8"/>
            <p:cNvSpPr/>
            <p:nvPr/>
          </p:nvSpPr>
          <p:spPr>
            <a:xfrm>
              <a:off x="3442692" y="2328721"/>
              <a:ext cx="1656000" cy="42862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600" b="1" dirty="0" smtClean="0">
                  <a:solidFill>
                    <a:schemeClr val="tx1"/>
                  </a:solidFill>
                  <a:latin typeface="+mn-ea"/>
                </a:rPr>
                <a:t>2015(2016)</a:t>
              </a:r>
              <a:endParaRPr kumimoji="0" lang="en-US" altLang="ko-KR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" name="모서리가 둥근 직사각형 11"/>
            <p:cNvSpPr/>
            <p:nvPr/>
          </p:nvSpPr>
          <p:spPr>
            <a:xfrm>
              <a:off x="5145884" y="2337266"/>
              <a:ext cx="1665074" cy="403907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600" b="1" dirty="0" smtClean="0">
                  <a:solidFill>
                    <a:schemeClr val="tx1"/>
                  </a:solidFill>
                  <a:latin typeface="+mn-ea"/>
                </a:rPr>
                <a:t>2019</a:t>
              </a:r>
              <a:endParaRPr kumimoji="0" lang="ko-KR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4" name="모서리가 둥근 직사각형 13"/>
            <p:cNvSpPr/>
            <p:nvPr/>
          </p:nvSpPr>
          <p:spPr>
            <a:xfrm>
              <a:off x="6855750" y="2337266"/>
              <a:ext cx="1656000" cy="403907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600" b="1" dirty="0" smtClean="0">
                  <a:solidFill>
                    <a:schemeClr val="tx1"/>
                  </a:solidFill>
                  <a:latin typeface="+mn-ea"/>
                </a:rPr>
                <a:t>2022</a:t>
              </a:r>
              <a:endParaRPr kumimoji="0" lang="en-US" altLang="ko-KR" sz="16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28" name="제목 1"/>
          <p:cNvSpPr txBox="1">
            <a:spLocks/>
          </p:cNvSpPr>
          <p:nvPr/>
        </p:nvSpPr>
        <p:spPr>
          <a:xfrm>
            <a:off x="151215" y="214290"/>
            <a:ext cx="9245321" cy="542455"/>
          </a:xfrm>
          <a:prstGeom prst="rect">
            <a:avLst/>
          </a:prstGeom>
        </p:spPr>
        <p:txBody>
          <a:bodyPr/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l"/>
            <a:r>
              <a:rPr kumimoji="0" lang="en-US" altLang="ko-KR" sz="2800" dirty="0" smtClean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III.  </a:t>
            </a:r>
            <a:r>
              <a:rPr kumimoji="0" lang="ko-KR" altLang="en-US" sz="28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의학과</a:t>
            </a:r>
            <a:r>
              <a:rPr kumimoji="0" lang="en-US" altLang="ko-KR" sz="2800" dirty="0" smtClean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kumimoji="0" lang="ko-KR" altLang="en-US" sz="2800" dirty="0" smtClean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비전 달성 목표 </a:t>
            </a:r>
            <a:r>
              <a:rPr kumimoji="0" lang="en-US" altLang="ko-KR" sz="2800" dirty="0" smtClean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(2016-2022)</a:t>
            </a:r>
            <a:r>
              <a:rPr kumimoji="0" lang="ko-KR" altLang="en-US" sz="2800" dirty="0" smtClean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kumimoji="0" lang="ko-KR" altLang="en-US" sz="2800" dirty="0">
              <a:solidFill>
                <a:srgbClr val="00206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54" name="그룹 53"/>
          <p:cNvGrpSpPr/>
          <p:nvPr/>
        </p:nvGrpSpPr>
        <p:grpSpPr>
          <a:xfrm>
            <a:off x="1760922" y="3616039"/>
            <a:ext cx="6772300" cy="830807"/>
            <a:chOff x="1752376" y="3974971"/>
            <a:chExt cx="6772300" cy="830807"/>
          </a:xfrm>
        </p:grpSpPr>
        <p:sp>
          <p:nvSpPr>
            <p:cNvPr id="19" name="직사각형 18"/>
            <p:cNvSpPr/>
            <p:nvPr/>
          </p:nvSpPr>
          <p:spPr>
            <a:xfrm>
              <a:off x="3453872" y="3975782"/>
              <a:ext cx="1656000" cy="38544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2.875</a:t>
              </a:r>
              <a:endPara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5154958" y="3974971"/>
              <a:ext cx="1656000" cy="38932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3.175</a:t>
              </a:r>
              <a:endPara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6868676" y="3975782"/>
              <a:ext cx="1656000" cy="38932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3.475</a:t>
              </a:r>
              <a:endPara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1752376" y="3975781"/>
              <a:ext cx="1656000" cy="38090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1</a:t>
              </a:r>
              <a:r>
                <a:rPr kumimoji="0" lang="ko-KR" altLang="en-US" sz="1400" b="1" dirty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인</a:t>
              </a:r>
              <a:r>
                <a:rPr kumimoji="0" lang="ko-KR" altLang="en-US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당 </a:t>
              </a: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SCI </a:t>
              </a:r>
              <a:r>
                <a:rPr kumimoji="0" lang="ko-KR" altLang="en-US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논문</a:t>
              </a: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(</a:t>
              </a:r>
              <a:r>
                <a:rPr kumimoji="0" lang="ko-KR" altLang="en-US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편</a:t>
              </a: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) </a:t>
              </a:r>
              <a:endPara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3453872" y="4416456"/>
              <a:ext cx="1656000" cy="38544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13</a:t>
              </a:r>
              <a:endPara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5154958" y="4415645"/>
              <a:ext cx="1656000" cy="38932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18</a:t>
              </a:r>
              <a:endPara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6868676" y="4416456"/>
              <a:ext cx="1656000" cy="38932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25</a:t>
              </a:r>
              <a:endPara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1752376" y="4416455"/>
              <a:ext cx="1656000" cy="38090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JCR 30% </a:t>
              </a:r>
              <a:r>
                <a:rPr kumimoji="0" lang="ko-KR" altLang="en-US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논문</a:t>
              </a:r>
              <a:r>
                <a:rPr kumimoji="0" lang="en-US" altLang="ko-KR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(%)</a:t>
              </a:r>
              <a:r>
                <a:rPr kumimoji="0" lang="ko-KR" altLang="en-US" sz="1400" b="1" dirty="0" smtClean="0">
                  <a:solidFill>
                    <a:schemeClr val="accent4">
                      <a:lumMod val="50000"/>
                    </a:schemeClr>
                  </a:solidFill>
                  <a:latin typeface="+mn-ea"/>
                </a:rPr>
                <a:t> </a:t>
              </a:r>
              <a:endPara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endParaRPr>
            </a:p>
          </p:txBody>
        </p:sp>
      </p:grpSp>
      <p:grpSp>
        <p:nvGrpSpPr>
          <p:cNvPr id="55" name="그룹 54"/>
          <p:cNvGrpSpPr/>
          <p:nvPr/>
        </p:nvGrpSpPr>
        <p:grpSpPr>
          <a:xfrm>
            <a:off x="1764247" y="4628598"/>
            <a:ext cx="6768975" cy="867673"/>
            <a:chOff x="1781339" y="5055898"/>
            <a:chExt cx="6768975" cy="867673"/>
          </a:xfrm>
        </p:grpSpPr>
        <p:sp>
          <p:nvSpPr>
            <p:cNvPr id="20" name="직사각형 19"/>
            <p:cNvSpPr/>
            <p:nvPr/>
          </p:nvSpPr>
          <p:spPr>
            <a:xfrm>
              <a:off x="3483604" y="5072990"/>
              <a:ext cx="1651906" cy="4029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16/27</a:t>
              </a:r>
              <a:endPara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5190880" y="5064444"/>
              <a:ext cx="1637170" cy="4029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20/30</a:t>
              </a:r>
              <a:endPara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6894314" y="5055898"/>
              <a:ext cx="1656000" cy="4029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24/33</a:t>
              </a:r>
              <a:endPara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1781339" y="5076289"/>
              <a:ext cx="1644129" cy="4029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교환학생</a:t>
              </a:r>
              <a:r>
                <a:rPr kumimoji="0" lang="en-US" altLang="ko-KR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(OUT)</a:t>
              </a:r>
              <a:endPara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3483604" y="5517282"/>
              <a:ext cx="1643360" cy="4029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0</a:t>
              </a:r>
              <a:endPara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5190880" y="5508736"/>
              <a:ext cx="1645716" cy="4029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3</a:t>
              </a:r>
              <a:endPara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6894314" y="5500190"/>
              <a:ext cx="1656000" cy="4029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6</a:t>
              </a:r>
              <a:endPara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1781339" y="5520581"/>
              <a:ext cx="1652675" cy="4029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USMLE </a:t>
              </a:r>
              <a:r>
                <a:rPr kumimoji="0" lang="ko-KR" altLang="en-US" sz="1400" b="1" dirty="0" smtClean="0">
                  <a:solidFill>
                    <a:schemeClr val="accent3">
                      <a:lumMod val="50000"/>
                    </a:schemeClr>
                  </a:solidFill>
                  <a:latin typeface="+mn-ea"/>
                </a:rPr>
                <a:t>자격 취득</a:t>
              </a:r>
              <a:endPara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endParaRPr>
            </a:p>
          </p:txBody>
        </p:sp>
      </p:grpSp>
      <p:grpSp>
        <p:nvGrpSpPr>
          <p:cNvPr id="53" name="그룹 52"/>
          <p:cNvGrpSpPr/>
          <p:nvPr/>
        </p:nvGrpSpPr>
        <p:grpSpPr>
          <a:xfrm>
            <a:off x="1763688" y="2617288"/>
            <a:ext cx="6758354" cy="832167"/>
            <a:chOff x="1763688" y="2924944"/>
            <a:chExt cx="6758354" cy="832167"/>
          </a:xfrm>
        </p:grpSpPr>
        <p:sp>
          <p:nvSpPr>
            <p:cNvPr id="11" name="직사각형 10"/>
            <p:cNvSpPr/>
            <p:nvPr/>
          </p:nvSpPr>
          <p:spPr>
            <a:xfrm>
              <a:off x="3460600" y="2929850"/>
              <a:ext cx="1649272" cy="3877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평가인증</a:t>
              </a:r>
              <a:endParaRPr kumimoji="0" lang="ko-KR" altLang="en-US" sz="1400" b="1" dirty="0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5167876" y="2929850"/>
              <a:ext cx="1643082" cy="3877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인증유지</a:t>
              </a:r>
              <a:endParaRPr kumimoji="0" lang="ko-KR" altLang="en-US" sz="1400" b="1" dirty="0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6860130" y="2929850"/>
              <a:ext cx="1656000" cy="3877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인증유지</a:t>
              </a:r>
              <a:endParaRPr kumimoji="0" lang="ko-KR" altLang="en-US" sz="1400" b="1" dirty="0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1763688" y="2924944"/>
              <a:ext cx="1644688" cy="3877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의학교육평가인증</a:t>
              </a:r>
              <a:endParaRPr kumimoji="0" lang="ko-KR" altLang="en-US" sz="1400" b="1" dirty="0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3466512" y="3369403"/>
              <a:ext cx="1649272" cy="3877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94.4</a:t>
              </a:r>
              <a:endParaRPr kumimoji="0" lang="ko-KR" altLang="en-US" sz="1400" b="1" dirty="0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5173788" y="3369403"/>
              <a:ext cx="1643082" cy="3877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96.4</a:t>
              </a:r>
              <a:endParaRPr kumimoji="0" lang="ko-KR" altLang="en-US" sz="1400" b="1" dirty="0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6866042" y="3369403"/>
              <a:ext cx="1656000" cy="3877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98.4</a:t>
              </a:r>
              <a:endParaRPr kumimoji="0" lang="ko-KR" altLang="en-US" sz="1400" b="1" dirty="0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1769600" y="3364497"/>
              <a:ext cx="1644688" cy="3877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국시합격률</a:t>
              </a:r>
              <a:r>
                <a:rPr kumimoji="0" lang="en-US" altLang="ko-KR" sz="1400" b="1" dirty="0" smtClean="0">
                  <a:solidFill>
                    <a:schemeClr val="tx2">
                      <a:lumMod val="75000"/>
                    </a:schemeClr>
                  </a:solidFill>
                  <a:latin typeface="+mn-ea"/>
                </a:rPr>
                <a:t>(%)</a:t>
              </a:r>
              <a:endParaRPr kumimoji="0" lang="ko-KR" altLang="en-US" sz="1400" b="1" dirty="0">
                <a:solidFill>
                  <a:schemeClr val="tx2">
                    <a:lumMod val="75000"/>
                  </a:schemeClr>
                </a:solidFill>
                <a:latin typeface="+mn-ea"/>
              </a:endParaRPr>
            </a:p>
          </p:txBody>
        </p:sp>
      </p:grpSp>
      <p:sp>
        <p:nvSpPr>
          <p:cNvPr id="57" name="빗면 56"/>
          <p:cNvSpPr/>
          <p:nvPr/>
        </p:nvSpPr>
        <p:spPr>
          <a:xfrm>
            <a:off x="539552" y="2622194"/>
            <a:ext cx="1040338" cy="836552"/>
          </a:xfrm>
          <a:prstGeom prst="bevel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ko-KR" altLang="en-US" sz="1400" b="1" dirty="0" smtClean="0">
                <a:solidFill>
                  <a:schemeClr val="tx2">
                    <a:lumMod val="75000"/>
                  </a:schemeClr>
                </a:solidFill>
                <a:latin typeface="+mn-ea"/>
              </a:rPr>
              <a:t>교육</a:t>
            </a:r>
            <a:r>
              <a:rPr kumimoji="0" lang="ko-KR" altLang="en-US" sz="1200" dirty="0" smtClean="0">
                <a:solidFill>
                  <a:schemeClr val="tx2">
                    <a:lumMod val="75000"/>
                  </a:schemeClr>
                </a:solidFill>
                <a:latin typeface="산돌고딕B" pitchFamily="18" charset="-127"/>
                <a:ea typeface="산돌고딕B" pitchFamily="18" charset="-127"/>
              </a:rPr>
              <a:t> </a:t>
            </a:r>
            <a:endParaRPr kumimoji="0" lang="ko-KR" altLang="en-US" sz="1200" dirty="0">
              <a:solidFill>
                <a:schemeClr val="tx2">
                  <a:lumMod val="75000"/>
                </a:schemeClr>
              </a:solidFill>
              <a:latin typeface="산돌고딕B" pitchFamily="18" charset="-127"/>
              <a:ea typeface="산돌고딕B" pitchFamily="18" charset="-127"/>
            </a:endParaRPr>
          </a:p>
        </p:txBody>
      </p:sp>
      <p:sp>
        <p:nvSpPr>
          <p:cNvPr id="58" name="빗면 57"/>
          <p:cNvSpPr/>
          <p:nvPr/>
        </p:nvSpPr>
        <p:spPr>
          <a:xfrm>
            <a:off x="553877" y="3639248"/>
            <a:ext cx="1040338" cy="836552"/>
          </a:xfrm>
          <a:prstGeom prst="bevel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ko-KR" altLang="en-US" sz="1400" b="1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연구</a:t>
            </a:r>
            <a:r>
              <a:rPr kumimoji="0" lang="ko-KR" altLang="en-US" sz="1200" dirty="0" smtClean="0">
                <a:solidFill>
                  <a:schemeClr val="accent4">
                    <a:lumMod val="50000"/>
                  </a:schemeClr>
                </a:solidFill>
                <a:latin typeface="산돌고딕B" pitchFamily="18" charset="-127"/>
                <a:ea typeface="산돌고딕B" pitchFamily="18" charset="-127"/>
              </a:rPr>
              <a:t> </a:t>
            </a:r>
            <a:endParaRPr kumimoji="0" lang="ko-KR" altLang="en-US" sz="1200" dirty="0">
              <a:solidFill>
                <a:schemeClr val="accent4">
                  <a:lumMod val="50000"/>
                </a:schemeClr>
              </a:solidFill>
              <a:latin typeface="산돌고딕B" pitchFamily="18" charset="-127"/>
              <a:ea typeface="산돌고딕B" pitchFamily="18" charset="-127"/>
            </a:endParaRPr>
          </a:p>
        </p:txBody>
      </p:sp>
      <p:sp>
        <p:nvSpPr>
          <p:cNvPr id="59" name="빗면 58"/>
          <p:cNvSpPr/>
          <p:nvPr/>
        </p:nvSpPr>
        <p:spPr>
          <a:xfrm>
            <a:off x="562423" y="4685302"/>
            <a:ext cx="1040338" cy="836552"/>
          </a:xfrm>
          <a:prstGeom prst="bevel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ko-KR" altLang="en-US" sz="1400" b="1" dirty="0" smtClean="0">
                <a:solidFill>
                  <a:schemeClr val="accent3">
                    <a:lumMod val="50000"/>
                  </a:schemeClr>
                </a:solidFill>
                <a:latin typeface="+mn-ea"/>
              </a:rPr>
              <a:t>국제</a:t>
            </a:r>
            <a:r>
              <a:rPr kumimoji="0" lang="ko-KR" altLang="en-US" sz="1400" b="1" dirty="0">
                <a:solidFill>
                  <a:schemeClr val="accent3">
                    <a:lumMod val="50000"/>
                  </a:schemeClr>
                </a:solidFill>
                <a:latin typeface="+mn-ea"/>
              </a:rPr>
              <a:t>화</a:t>
            </a:r>
            <a:r>
              <a:rPr kumimoji="0" lang="ko-KR" altLang="en-US" sz="1400" b="1" dirty="0" smtClean="0">
                <a:solidFill>
                  <a:schemeClr val="accent3">
                    <a:lumMod val="50000"/>
                  </a:schemeClr>
                </a:solidFill>
                <a:latin typeface="+mn-ea"/>
              </a:rPr>
              <a:t> </a:t>
            </a:r>
            <a:endParaRPr kumimoji="0" lang="ko-KR" altLang="en-US" sz="1400" b="1" dirty="0">
              <a:solidFill>
                <a:schemeClr val="accent3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8803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468000" indent="-468000">
          <a:defRPr sz="1400" dirty="0" smtClean="0">
            <a:latin typeface="HY헤드라인M" panose="02030600000101010101" pitchFamily="18" charset="-127"/>
            <a:ea typeface="HY헤드라인M" panose="02030600000101010101" pitchFamily="18" charset="-127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</TotalTime>
  <Words>574</Words>
  <Application>Microsoft Office PowerPoint</Application>
  <PresentationFormat>화면 슬라이드 쇼(4:3)</PresentationFormat>
  <Paragraphs>125</Paragraphs>
  <Slides>9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9</vt:i4>
      </vt:variant>
    </vt:vector>
  </HeadingPairs>
  <TitlesOfParts>
    <vt:vector size="19" baseType="lpstr">
      <vt:lpstr>HY견고딕</vt:lpstr>
      <vt:lpstr>HY헤드라인M</vt:lpstr>
      <vt:lpstr>Wingdings</vt:lpstr>
      <vt:lpstr>맑은 고딕</vt:lpstr>
      <vt:lpstr>산돌고딕B</vt:lpstr>
      <vt:lpstr>Arial</vt:lpstr>
      <vt:lpstr>굴림</vt:lpstr>
      <vt:lpstr>1_디자인 사용자 지정</vt:lpstr>
      <vt:lpstr>디자인 사용자 지정</vt:lpstr>
      <vt:lpstr>2_디자인 사용자 지정</vt:lpstr>
      <vt:lpstr>I. 의학과 비전의 방향</vt:lpstr>
      <vt:lpstr>II. 핵심과제 1 : 리더 중개연구단 육성 </vt:lpstr>
      <vt:lpstr>II. 핵심과제 2 : 대학원 활성화  </vt:lpstr>
      <vt:lpstr>II. 핵심과제 3 : 인성 교육 강화</vt:lpstr>
      <vt:lpstr>II. 핵심과제 4 : 역량 강화 교육</vt:lpstr>
      <vt:lpstr>II. 핵심과제 5 : 글로벌 의료 인재 양성</vt:lpstr>
      <vt:lpstr>II. 핵심과제 6 : 의과대학 구성원의 지역사회봉사 </vt:lpstr>
      <vt:lpstr>II. 핵심과제 7 : 의과대학 동문의 지역사회봉사 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멀티 드림 유토피아_001(고감도피티)</dc:title>
  <dc:creator>아사달 문서디자인팀</dc:creator>
  <cp:lastModifiedBy>User</cp:lastModifiedBy>
  <cp:revision>223</cp:revision>
  <cp:lastPrinted>2016-07-13T13:33:57Z</cp:lastPrinted>
  <dcterms:created xsi:type="dcterms:W3CDTF">2009-02-26T01:40:21Z</dcterms:created>
  <dcterms:modified xsi:type="dcterms:W3CDTF">2021-11-04T02:12:16Z</dcterms:modified>
</cp:coreProperties>
</file>